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44340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9968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0282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75258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516110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8950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9952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8010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5614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2050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80405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14AEF-DF60-4237-815B-938C309C2EDE}" type="datetimeFigureOut">
              <a:rPr lang="uk-UA" smtClean="0"/>
              <a:t>15.11.2017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EBBB4-AE4B-4929-B126-9AE00CDECB3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2764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208912" cy="2952327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Валер'ян Підмогильний—автор інтелектуальної прози. Роман «Місто»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3928" y="2852936"/>
            <a:ext cx="4824536" cy="3384376"/>
          </a:xfrm>
        </p:spPr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Автор проекту:</a:t>
            </a:r>
          </a:p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Молодець О. М., вчитель Борівської ЗОШ І-ІІІ ст.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2782750" cy="4109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30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Короткий аналіз твору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544616"/>
          </a:xfrm>
        </p:spPr>
        <p:txBody>
          <a:bodyPr>
            <a:normAutofit fontScale="85000" lnSpcReduction="10000"/>
          </a:bodyPr>
          <a:lstStyle/>
          <a:p>
            <a:r>
              <a:rPr lang="uk-UA" b="1" i="0" dirty="0" smtClean="0">
                <a:solidFill>
                  <a:srgbClr val="666666"/>
                </a:solidFill>
                <a:effectLst/>
                <a:latin typeface="Optima"/>
              </a:rPr>
              <a:t>Жанр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 : урбаністичний роман.</a:t>
            </a:r>
          </a:p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 </a:t>
            </a:r>
            <a:r>
              <a:rPr lang="uk-UA" b="1" i="0" dirty="0" smtClean="0">
                <a:solidFill>
                  <a:srgbClr val="666666"/>
                </a:solidFill>
                <a:effectLst/>
                <a:latin typeface="Optima"/>
              </a:rPr>
              <a:t>Тема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 : підкорення людиною міста.</a:t>
            </a:r>
          </a:p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 </a:t>
            </a:r>
            <a:r>
              <a:rPr lang="uk-UA" b="1" i="0" dirty="0" smtClean="0">
                <a:solidFill>
                  <a:srgbClr val="666666"/>
                </a:solidFill>
                <a:effectLst/>
                <a:latin typeface="Optima"/>
              </a:rPr>
              <a:t>Ідея 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: утвердження філософії </a:t>
            </a:r>
            <a:r>
              <a:rPr lang="uk-UA" b="0" i="0" dirty="0" err="1" smtClean="0">
                <a:solidFill>
                  <a:srgbClr val="666666"/>
                </a:solidFill>
                <a:effectLst/>
                <a:latin typeface="Optima"/>
              </a:rPr>
              <a:t>вітаїзму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, аналіз вічних цінностей буття, взаємин лю­дини й урбаністичного простору. </a:t>
            </a:r>
          </a:p>
          <a:p>
            <a:r>
              <a:rPr lang="uk-UA" b="1" i="0" dirty="0" smtClean="0">
                <a:solidFill>
                  <a:srgbClr val="666666"/>
                </a:solidFill>
                <a:effectLst/>
                <a:latin typeface="Optima"/>
              </a:rPr>
              <a:t>Герої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  : Степан Радченко— головний герой; Надійка— дівчина із села; Левко — студент; Ганнуся та Нюся — товаришки Надії; Лука Гнідий — господар; Та­мара Василівна (</a:t>
            </a:r>
            <a:r>
              <a:rPr lang="uk-UA" b="0" i="0" dirty="0" err="1" smtClean="0">
                <a:solidFill>
                  <a:srgbClr val="666666"/>
                </a:solidFill>
                <a:effectLst/>
                <a:latin typeface="Optima"/>
              </a:rPr>
              <a:t>Мусінька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) — дружина крамаря, у якого жив Степан, його коханка; Максим — син Тамари Василівни та крамаря; Борис— студент, товариш Степана; Зоська — міська дівчина, кохана Степана; Рита — балери­на; </a:t>
            </a:r>
            <a:r>
              <a:rPr lang="uk-UA" b="0" i="0" dirty="0" err="1" smtClean="0">
                <a:solidFill>
                  <a:srgbClr val="666666"/>
                </a:solidFill>
                <a:effectLst/>
                <a:latin typeface="Optima"/>
              </a:rPr>
              <a:t>Вигорський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 — поет.</a:t>
            </a:r>
            <a:endParaRPr lang="en-US" b="0" i="0" dirty="0" smtClean="0">
              <a:solidFill>
                <a:srgbClr val="666666"/>
              </a:solidFill>
              <a:effectLst/>
              <a:latin typeface="Optima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57384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Соломія Павличко про роман: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5112568"/>
          </a:xfrm>
        </p:spPr>
        <p:txBody>
          <a:bodyPr>
            <a:normAutofit/>
          </a:bodyPr>
          <a:lstStyle/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 «Він [автор] зробив тіло голов­ним героєм «Міста» й висунув ідею двоїстості людини, яка складається з ангельського і тваринного начал. Герої Підмогильного страждають від роз­двоєності між душею (розумом, інтелектуальною сферою) і тілом, статевим потягом. Гармонія між цими двома сферами дається важко. По суті, вона, на думку автора, неможлива».</a:t>
            </a:r>
            <a:endParaRPr lang="en-US" b="0" i="0" dirty="0" smtClean="0">
              <a:solidFill>
                <a:srgbClr val="666666"/>
              </a:solidFill>
              <a:effectLst/>
              <a:latin typeface="Optima"/>
            </a:endParaRPr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 flipV="1">
            <a:off x="2286000" y="5691158"/>
            <a:ext cx="341784" cy="134159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Соломія Павличко з цього приводу зазначала: «Він [автор] зробив тіло голов­ним героєм «Міста» й висунув ідею двоїстості людини, яка складається з ангельського і тваринного начал. Герої Підмогильного страждають від роз­двоєності між душею (розумом, інтелектуальною сферою) і тілом, статевим потягом. Гармонія між цими двома сферами дається важко. По суті, вона, на думку автора, </a:t>
            </a:r>
            <a:r>
              <a:rPr lang="uk-UA" b="0" i="0" dirty="0" err="1" smtClean="0">
                <a:solidFill>
                  <a:srgbClr val="666666"/>
                </a:solidFill>
                <a:effectLst/>
                <a:latin typeface="Optima"/>
              </a:rPr>
              <a:t>неможлива».Джерело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: </a:t>
            </a:r>
            <a:r>
              <a:rPr lang="en-US" b="1" i="0" u="none" strike="noStrike" dirty="0" smtClean="0">
                <a:solidFill>
                  <a:srgbClr val="689CB9"/>
                </a:solidFill>
                <a:effectLst/>
                <a:latin typeface="Optima"/>
              </a:rPr>
              <a:t>http://ukrclassic.com.ua/katalog/p/pidmogilnij-valer-yan/3278-detalnij-analiz-tvoru-misto-pidmogilnij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tima"/>
              </a:rPr>
              <a:t> </a:t>
            </a:r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Бібліотека української літератури © </a:t>
            </a:r>
            <a:r>
              <a:rPr lang="en-US" b="0" i="0" dirty="0" smtClean="0">
                <a:solidFill>
                  <a:srgbClr val="666666"/>
                </a:solidFill>
                <a:effectLst/>
                <a:latin typeface="Optima"/>
              </a:rPr>
              <a:t>ukrclassic.com.ua</a:t>
            </a:r>
            <a:endParaRPr lang="en-US" b="0" i="0" dirty="0">
              <a:solidFill>
                <a:srgbClr val="666666"/>
              </a:solidFill>
              <a:effectLst/>
              <a:latin typeface="Optima"/>
            </a:endParaRPr>
          </a:p>
        </p:txBody>
      </p:sp>
    </p:spTree>
    <p:extLst>
      <p:ext uri="{BB962C8B-B14F-4D97-AF65-F5344CB8AC3E}">
        <p14:creationId xmlns:p14="http://schemas.microsoft.com/office/powerpoint/2010/main" val="40785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Степан Радченко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Розповідь подана через історію душі Степана Радченка — енергійного сіль­ського юнака, який приїздить до Києва, вступає до вишу й сподівається пове­рнутися з новими знаннями на село.</a:t>
            </a:r>
          </a:p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Але з плином часу відбувається поступове просторове завоювання міста.</a:t>
            </a:r>
            <a:endParaRPr lang="en-US" b="0" i="0" dirty="0" smtClean="0">
              <a:solidFill>
                <a:srgbClr val="666666"/>
              </a:solidFill>
              <a:effectLst/>
              <a:latin typeface="Optima"/>
            </a:endParaRPr>
          </a:p>
          <a:p>
            <a:endParaRPr lang="en-US" b="0" i="0" dirty="0" smtClean="0">
              <a:solidFill>
                <a:srgbClr val="666666"/>
              </a:solidFill>
              <a:effectLst/>
              <a:latin typeface="Optima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3282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Душевна роздвоєність людини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Автор відштовхується від класичної європейської традиції — показати під­корення міста людиною як об’єктивний шлях людської цивілізації. За рік перебування у Києві Степан здійснив велику еволюцію: став відомим пись­менником, обійняв престижну посаду, познайомився із впливовими людьми. Він досяг матеріального добробуту, який дав можливість збагачуватися ду­ховно — відвідувати кіно, театри, виставки. Проте Степан не досягнув голо­вного — душевної рівноваги. Перебуваючи на високому щаблі в соціумі, він все частіше відчуває самотність.</a:t>
            </a:r>
            <a:endParaRPr lang="en-US" b="0" i="0" dirty="0" smtClean="0">
              <a:solidFill>
                <a:srgbClr val="666666"/>
              </a:solidFill>
              <a:effectLst/>
              <a:latin typeface="Optima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00789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Модерний роман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b="0" i="0" dirty="0" smtClean="0">
                <a:solidFill>
                  <a:srgbClr val="666666"/>
                </a:solidFill>
                <a:effectLst/>
                <a:latin typeface="Optima"/>
              </a:rPr>
              <a:t> В. Підмогильний створив модерний роман, у якому, на відміну від традицій­ної селянської і соціальної тематики, акцент переноситься на урбаністичну проблематику, порушуються філософські питання буття, аналізується психіка героїв, а конфлікт розгортається між людьми з різними світоглядами. </a:t>
            </a:r>
            <a:endParaRPr lang="en-US" b="0" i="0" dirty="0" smtClean="0">
              <a:solidFill>
                <a:srgbClr val="666666"/>
              </a:solidFill>
              <a:effectLst/>
              <a:latin typeface="Optima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8044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 виступу на диспуті 1925 року: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rgbClr val="222222"/>
                </a:solidFill>
                <a:latin typeface="Arial"/>
              </a:rPr>
              <a:t>«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Коли б який-небудь товариш «спробував» написати сонату і сказав би, що це гарна соната, бо в не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ï 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гарна ідеологія, то ніхто не завагався б йому відповісти, що це музична нісенітниця, </a:t>
            </a:r>
            <a:r>
              <a:rPr lang="en-US" b="0" i="0" dirty="0" err="1" smtClean="0">
                <a:solidFill>
                  <a:srgbClr val="222222"/>
                </a:solidFill>
                <a:effectLst/>
                <a:latin typeface="Arial"/>
              </a:rPr>
              <a:t>i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ніхто б </a:t>
            </a:r>
            <a:r>
              <a:rPr lang="uk-UA" b="0" i="0" dirty="0" err="1" smtClean="0">
                <a:solidFill>
                  <a:srgbClr val="222222"/>
                </a:solidFill>
                <a:effectLst/>
                <a:latin typeface="Arial"/>
              </a:rPr>
              <a:t>тіє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ï 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сонати не слухав… У нас всякий твір, коли він абсолютно і категорично не відповідає вимогам офіційно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ï </a:t>
            </a:r>
            <a:r>
              <a:rPr lang="uk-UA" b="0" i="0" dirty="0" err="1" smtClean="0">
                <a:solidFill>
                  <a:srgbClr val="222222"/>
                </a:solidFill>
                <a:effectLst/>
                <a:latin typeface="Arial"/>
              </a:rPr>
              <a:t>ідеологі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ï, 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засуджують незалежно від того, чи гарний він, чи дійсний і чи потрібний…»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60325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Літературознавець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Виступав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у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періодиці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як автор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літературознавчих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статей та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рецензій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про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творчість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Т.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Бордуляка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, І.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Нечуя-Левицького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, М.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Рильського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.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 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Підмогильного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виводять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зі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складу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редколегії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журналу «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Життя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і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революція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»,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його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твори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майже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 не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/>
              </a:rPr>
              <a:t>друкують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/>
              </a:rPr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404967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Харківський період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1931 року переїхав до Харкова. Працював консультантом з іноземної літератури при видавництві «Рух».</a:t>
            </a:r>
          </a:p>
          <a:p>
            <a:pPr marL="0" indent="0">
              <a:buNone/>
            </a:pPr>
            <a:r>
              <a:rPr lang="uk-UA" dirty="0" smtClean="0"/>
              <a:t>Впродовж 1931-1934 років надрукував лише оповідання «З життя будинку».</a:t>
            </a:r>
          </a:p>
          <a:p>
            <a:pPr marL="0" indent="0">
              <a:buNone/>
            </a:pPr>
            <a:r>
              <a:rPr lang="uk-UA" dirty="0" smtClean="0"/>
              <a:t>Багато перекладає Дідро, Бальзака, Франса.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0287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Арешт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8 грудня 1934 р.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 Валер'яна Підмогильного було заарештовано зі звинуваченням в «участі у роботі терористичної організації, що ставила собі за мету організацію терору проти керівників партії».</a:t>
            </a:r>
          </a:p>
          <a:p>
            <a:pPr marL="0" indent="0">
              <a:buNone/>
            </a:pPr>
            <a:r>
              <a:rPr lang="uk-UA" dirty="0" smtClean="0">
                <a:solidFill>
                  <a:srgbClr val="222222"/>
                </a:solidFill>
                <a:latin typeface="Arial"/>
              </a:rPr>
              <a:t>Довго не визнавав своєї вини, поки її не «вибили». В цьому списку  обвинувачених були Є. Плужник, О. Ковінька, М. Куліш…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885651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Вирок: 10 років на Соловках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Соловки…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Спочатку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соловецьких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концентраційних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таборах дозволяли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навіть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писати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Підмогильний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пише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дуже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багато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, але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його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твори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залишаться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назавжди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непрочитаними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Своїй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дружині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він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напише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: 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Пізніше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я буду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просити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про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зміну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умов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відбування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покарання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(я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дуже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хочу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працювати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)…», 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мені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треба?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Надішли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паперу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копірки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кілька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хороших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чорнильних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олівців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…»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97832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Коротка біографія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400600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Народився 1901 р. в с. </a:t>
            </a:r>
            <a:r>
              <a:rPr lang="uk-UA" dirty="0" err="1" smtClean="0"/>
              <a:t>Писарівка</a:t>
            </a:r>
            <a:r>
              <a:rPr lang="uk-UA" dirty="0" smtClean="0"/>
              <a:t> на Дніпропетровщині (за іншими даними, в селі Чаплі на Катеринославщині).</a:t>
            </a:r>
          </a:p>
          <a:p>
            <a:pPr marL="0" indent="0">
              <a:buNone/>
            </a:pPr>
            <a:r>
              <a:rPr lang="uk-UA" dirty="0" smtClean="0"/>
              <a:t>Український письменник, перекладач, представник «Розстріляного відродження).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1645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Смерть у невідомості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Його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останній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лист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із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Соловків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датовано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2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червня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1937 року.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Листування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раптово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припинилося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.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серпні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1956 року,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після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повної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реабілітації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, родина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отримала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Ленінграда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копію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Свідоцтва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про смерть», де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зазначалося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«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Підмогильний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Валер’ян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Петрович помер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дев’ятнадцятого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грудня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1941 року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віком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40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років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. Причина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смерті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: рак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печінки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…». Але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насправді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трапилось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чотири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роки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раніше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, про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це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дізналась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/>
              </a:rPr>
              <a:t>лише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/>
              </a:rPr>
              <a:t> дружина Катерина.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9187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Навчання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Навчався в Катеринославському реальному училищі, а потім—з перервами, через велику скруту—у Катеринославському університеті на математичному та юридичному факультетах.</a:t>
            </a:r>
          </a:p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Навчання так і не закінчив.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492" y="4149080"/>
            <a:ext cx="3659628" cy="2533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3713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Перші твори</a:t>
            </a: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У шкільному журналі під псевдонімом Лорд </a:t>
            </a:r>
            <a:r>
              <a:rPr lang="uk-UA" dirty="0" err="1" smtClean="0"/>
              <a:t>Лістер</a:t>
            </a:r>
            <a:r>
              <a:rPr lang="uk-UA" dirty="0" smtClean="0"/>
              <a:t> друкував свої пригодницькі оповідання.</a:t>
            </a:r>
          </a:p>
          <a:p>
            <a:pPr marL="0" indent="0">
              <a:buNone/>
            </a:pPr>
            <a:r>
              <a:rPr lang="uk-UA" dirty="0" smtClean="0"/>
              <a:t>1917рік «Важке питання»;</a:t>
            </a:r>
          </a:p>
          <a:p>
            <a:pPr marL="0" indent="0">
              <a:buNone/>
            </a:pPr>
            <a:r>
              <a:rPr lang="uk-UA" dirty="0" smtClean="0"/>
              <a:t>1919 рік «Добрий Бог», «Гайдамака», «Пророк».</a:t>
            </a:r>
          </a:p>
          <a:p>
            <a:pPr marL="0" indent="0">
              <a:buNone/>
            </a:pPr>
            <a:r>
              <a:rPr lang="uk-UA" dirty="0" smtClean="0"/>
              <a:t>1920 р. Перша збірка «Твори. Т.1» містила 9 оповідань.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9519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Педагогічна і видавнича діяльність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001419"/>
          </a:xfrm>
        </p:spPr>
        <p:txBody>
          <a:bodyPr/>
          <a:lstStyle/>
          <a:p>
            <a:pPr marL="0" indent="0">
              <a:buNone/>
            </a:pPr>
            <a:r>
              <a:rPr lang="uk-UA" dirty="0" smtClean="0"/>
              <a:t>1920-1921 р. вчителював у школі в Павлограді.</a:t>
            </a:r>
          </a:p>
          <a:p>
            <a:pPr marL="0" indent="0">
              <a:buNone/>
            </a:pPr>
            <a:r>
              <a:rPr lang="uk-UA" dirty="0" smtClean="0"/>
              <a:t>Своїм духовним наставником вважав Коцюбинського.</a:t>
            </a:r>
          </a:p>
          <a:p>
            <a:pPr marL="0" indent="0">
              <a:buNone/>
            </a:pPr>
            <a:r>
              <a:rPr lang="uk-UA" dirty="0" smtClean="0"/>
              <a:t>Був знайомий з літературознавцем П. </a:t>
            </a:r>
            <a:r>
              <a:rPr lang="uk-UA" dirty="0" err="1" smtClean="0"/>
              <a:t>Єфремо-вим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284984"/>
            <a:ext cx="25400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23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Київський та Ворзельський періоди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96752"/>
            <a:ext cx="8352928" cy="5400600"/>
          </a:xfrm>
        </p:spPr>
        <p:txBody>
          <a:bodyPr>
            <a:normAutofit fontScale="85000" lnSpcReduction="10000"/>
          </a:bodyPr>
          <a:lstStyle/>
          <a:p>
            <a:r>
              <a:rPr lang="uk-UA" b="1" i="0" u="none" strike="noStrike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1921</a:t>
            </a:r>
            <a:r>
              <a:rPr lang="uk-UA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 року Підмогильний переїхав до Києва, де працював </a:t>
            </a:r>
            <a:r>
              <a:rPr lang="uk-UA" b="1" i="0" u="none" strike="noStrike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бібліографом</a:t>
            </a:r>
            <a:r>
              <a:rPr lang="uk-UA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 Книжкової палати. У 1921–1923 роки, коли в Києві лютував голод, залишив місто й викладав українську мову та політосвіту у </a:t>
            </a:r>
            <a:r>
              <a:rPr lang="uk-UA" b="1" i="0" u="none" strike="noStrike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Ворзельській</a:t>
            </a:r>
            <a:r>
              <a:rPr lang="uk-UA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 трудовій школі. 1921 року письменник одружився з донькою </a:t>
            </a:r>
            <a:r>
              <a:rPr lang="uk-UA" b="1" i="0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ворзелівського</a:t>
            </a:r>
            <a:r>
              <a:rPr lang="uk-UA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 священика Катрею </a:t>
            </a:r>
            <a:r>
              <a:rPr lang="uk-UA" b="1" i="0" dirty="0" err="1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Червінською</a:t>
            </a:r>
            <a:r>
              <a:rPr lang="uk-UA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, актрисою Театру юного глядача. Тоді ж написав цикл «Повстанці». Частину оповідань було надруковано в катеринославській газеті «Український пролетар». </a:t>
            </a:r>
            <a:r>
              <a:rPr lang="uk-UA" b="1" i="0" u="none" strike="noStrike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Голод 1921–1923 років </a:t>
            </a:r>
            <a:r>
              <a:rPr lang="uk-UA" b="1" i="0" dirty="0" smtClean="0">
                <a:solidFill>
                  <a:schemeClr val="accent6">
                    <a:lumMod val="50000"/>
                  </a:schemeClr>
                </a:solidFill>
                <a:effectLst/>
                <a:latin typeface="Arial"/>
              </a:rPr>
              <a:t>змалював в оповіданнях «Син» (1923).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7277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Літературна діяльність у Києві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1922 р. переїхав з дружиною до Києва.</a:t>
            </a:r>
          </a:p>
          <a:p>
            <a:pPr marL="0" indent="0">
              <a:buNone/>
            </a:pP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. Став членом щойно створеного «</a:t>
            </a:r>
            <a:r>
              <a:rPr lang="uk-UA" b="0" i="0" dirty="0" err="1" smtClean="0">
                <a:solidFill>
                  <a:srgbClr val="222222"/>
                </a:solidFill>
                <a:effectLst/>
                <a:latin typeface="Arial"/>
              </a:rPr>
              <a:t>Аспису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» (Асоціації письменників), з якого виокремилось літературне угруповання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22222"/>
                </a:solidFill>
                <a:latin typeface="Arial"/>
              </a:rPr>
              <a:t>«Ланка»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 (1924–1926), яке з 1926 року було перейменоване на «Марс», тобто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22222"/>
                </a:solidFill>
                <a:latin typeface="Arial"/>
              </a:rPr>
              <a:t>«Майстерня революційного слова»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. Ця організація стала, по суті, київською філією  «</a:t>
            </a:r>
            <a:r>
              <a:rPr lang="uk-UA" b="0" i="0" dirty="0" err="1" smtClean="0">
                <a:solidFill>
                  <a:srgbClr val="222222"/>
                </a:solidFill>
                <a:effectLst/>
                <a:latin typeface="Arial"/>
              </a:rPr>
              <a:t>Вапліте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2028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1924-1927 роки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1924 року вийшла друком книжка Підмогильного «Військовий літун», а 1926 року — окреме видання повісті «Третя революція». Разом з</a:t>
            </a:r>
            <a:r>
              <a:rPr lang="uk-UA" dirty="0">
                <a:solidFill>
                  <a:srgbClr val="222222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222222"/>
                </a:solidFill>
                <a:latin typeface="Arial"/>
              </a:rPr>
              <a:t>Євгеном</a:t>
            </a:r>
            <a:r>
              <a:rPr lang="uk-UA" dirty="0">
                <a:solidFill>
                  <a:srgbClr val="0B0080"/>
                </a:solidFill>
                <a:latin typeface="Arial"/>
              </a:rPr>
              <a:t> </a:t>
            </a:r>
            <a:r>
              <a:rPr lang="uk-UA" dirty="0" smtClean="0">
                <a:solidFill>
                  <a:srgbClr val="0B0080"/>
                </a:solidFill>
                <a:latin typeface="Arial"/>
              </a:rPr>
              <a:t>Плужником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 у 1926–1927 роках він підготував два видання словника «Фразеологія </a:t>
            </a:r>
            <a:r>
              <a:rPr lang="uk-UA" b="0" i="0" dirty="0" err="1" smtClean="0">
                <a:solidFill>
                  <a:srgbClr val="222222"/>
                </a:solidFill>
                <a:effectLst/>
                <a:latin typeface="Arial"/>
              </a:rPr>
              <a:t>ділово</a:t>
            </a:r>
            <a:r>
              <a:rPr lang="en-US" b="0" i="0" dirty="0" smtClean="0">
                <a:solidFill>
                  <a:srgbClr val="222222"/>
                </a:solidFill>
                <a:effectLst/>
                <a:latin typeface="Arial"/>
              </a:rPr>
              <a:t>ï 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мови», працював над сценарієм фільму «</a:t>
            </a:r>
            <a:r>
              <a:rPr lang="uk-UA" b="0" i="0" dirty="0" err="1" smtClean="0">
                <a:solidFill>
                  <a:srgbClr val="222222"/>
                </a:solidFill>
                <a:effectLst/>
                <a:latin typeface="Arial"/>
              </a:rPr>
              <a:t>Коломба</a:t>
            </a:r>
            <a:r>
              <a:rPr lang="uk-UA" b="0" i="0" dirty="0" smtClean="0">
                <a:solidFill>
                  <a:srgbClr val="222222"/>
                </a:solidFill>
                <a:effectLst/>
                <a:latin typeface="Arial"/>
              </a:rPr>
              <a:t>» за романом </a:t>
            </a:r>
            <a:r>
              <a:rPr lang="uk-UA" b="0" i="0" u="none" strike="noStrike" dirty="0" smtClean="0">
                <a:solidFill>
                  <a:srgbClr val="0B0080"/>
                </a:solidFill>
                <a:effectLst/>
                <a:latin typeface="Arial"/>
              </a:rPr>
              <a:t>Проспера Меріме.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2098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Роман «Місто»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290362"/>
            <a:ext cx="3345160" cy="5134821"/>
          </a:xfrm>
        </p:spPr>
      </p:pic>
      <p:sp>
        <p:nvSpPr>
          <p:cNvPr id="5" name="TextBox 4"/>
          <p:cNvSpPr txBox="1"/>
          <p:nvPr/>
        </p:nvSpPr>
        <p:spPr>
          <a:xfrm>
            <a:off x="755576" y="1772816"/>
            <a:ext cx="443930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1928 р. у Харкові виходить </a:t>
            </a:r>
          </a:p>
          <a:p>
            <a:r>
              <a:rPr lang="uk-UA" sz="2800" dirty="0"/>
              <a:t>р</a:t>
            </a:r>
            <a:r>
              <a:rPr lang="uk-UA" sz="2800" dirty="0" smtClean="0"/>
              <a:t>оман «Місто». Тоді ж автор відвідує Німеччину та </a:t>
            </a:r>
          </a:p>
          <a:p>
            <a:r>
              <a:rPr lang="uk-UA" sz="2800" dirty="0" smtClean="0"/>
              <a:t>Чехословаччину для налагоджування творчих </a:t>
            </a:r>
            <a:r>
              <a:rPr lang="uk-UA" sz="2800" dirty="0" err="1" smtClean="0"/>
              <a:t>зв'язків</a:t>
            </a:r>
            <a:r>
              <a:rPr lang="uk-UA" sz="2800" dirty="0" smtClean="0"/>
              <a:t>. </a:t>
            </a:r>
          </a:p>
          <a:p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696443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805</Words>
  <Application>Microsoft Office PowerPoint</Application>
  <PresentationFormat>Экран (4:3)</PresentationFormat>
  <Paragraphs>60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Валер'ян Підмогильний—автор інтелектуальної прози. Роман «Місто»</vt:lpstr>
      <vt:lpstr>Коротка біографія</vt:lpstr>
      <vt:lpstr>Навчання</vt:lpstr>
      <vt:lpstr>Перші твори</vt:lpstr>
      <vt:lpstr>Педагогічна і видавнича діяльність</vt:lpstr>
      <vt:lpstr>Київський та Ворзельський періоди </vt:lpstr>
      <vt:lpstr>Літературна діяльність у Києві</vt:lpstr>
      <vt:lpstr>1924-1927 роки</vt:lpstr>
      <vt:lpstr>Роман «Місто»</vt:lpstr>
      <vt:lpstr>Короткий аналіз твору</vt:lpstr>
      <vt:lpstr>Соломія Павличко про роман:</vt:lpstr>
      <vt:lpstr>Степан Радченко</vt:lpstr>
      <vt:lpstr>Душевна роздвоєність людини</vt:lpstr>
      <vt:lpstr>Модерний роман</vt:lpstr>
      <vt:lpstr>З виступу на диспуті 1925 року:</vt:lpstr>
      <vt:lpstr>Літературознавець</vt:lpstr>
      <vt:lpstr>Харківський період</vt:lpstr>
      <vt:lpstr>Арешт</vt:lpstr>
      <vt:lpstr>Вирок: 10 років на Соловках</vt:lpstr>
      <vt:lpstr>Смерть у невідомості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Валер'ян Підмогильний—автор інтелектуальної прози. Роман «Місто»</dc:title>
  <dc:creator>User</dc:creator>
  <cp:lastModifiedBy>User</cp:lastModifiedBy>
  <cp:revision>11</cp:revision>
  <dcterms:created xsi:type="dcterms:W3CDTF">2017-11-15T14:57:45Z</dcterms:created>
  <dcterms:modified xsi:type="dcterms:W3CDTF">2017-11-15T17:45:21Z</dcterms:modified>
</cp:coreProperties>
</file>